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59" r:id="rId5"/>
  </p:sldIdLst>
  <p:sldSz cx="6858000" cy="9906000" type="A4"/>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453" userDrawn="1">
          <p15:clr>
            <a:srgbClr val="A4A3A4"/>
          </p15:clr>
        </p15:guide>
        <p15:guide id="2" pos="187" userDrawn="1">
          <p15:clr>
            <a:srgbClr val="A4A3A4"/>
          </p15:clr>
        </p15:guide>
        <p15:guide id="3" orient="horz" pos="6240" userDrawn="1">
          <p15:clr>
            <a:srgbClr val="A4A3A4"/>
          </p15:clr>
        </p15:guide>
        <p15:guide id="4" orient="horz" pos="36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45"/>
  </p:normalViewPr>
  <p:slideViewPr>
    <p:cSldViewPr snapToGrid="0">
      <p:cViewPr varScale="1">
        <p:scale>
          <a:sx n="78" d="100"/>
          <a:sy n="78" d="100"/>
        </p:scale>
        <p:origin x="3184" y="192"/>
      </p:cViewPr>
      <p:guideLst>
        <p:guide pos="3453"/>
        <p:guide pos="187"/>
        <p:guide orient="horz" pos="6240"/>
        <p:guide orient="horz" pos="366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1433" tIns="45716" rIns="91433" bIns="45716" rtlCol="0"/>
          <a:lstStyle>
            <a:lvl1pPr algn="l">
              <a:defRPr sz="1200"/>
            </a:lvl1pPr>
          </a:lstStyle>
          <a:p>
            <a:endParaRPr lang="en-US"/>
          </a:p>
        </p:txBody>
      </p:sp>
      <p:sp>
        <p:nvSpPr>
          <p:cNvPr id="3" name="Date Placeholder 2"/>
          <p:cNvSpPr>
            <a:spLocks noGrp="1"/>
          </p:cNvSpPr>
          <p:nvPr>
            <p:ph type="dt" idx="1"/>
          </p:nvPr>
        </p:nvSpPr>
        <p:spPr>
          <a:xfrm>
            <a:off x="3970938" y="0"/>
            <a:ext cx="3037840" cy="466435"/>
          </a:xfrm>
          <a:prstGeom prst="rect">
            <a:avLst/>
          </a:prstGeom>
        </p:spPr>
        <p:txBody>
          <a:bodyPr vert="horz" lIns="91433" tIns="45716" rIns="91433" bIns="45716" rtlCol="0"/>
          <a:lstStyle>
            <a:lvl1pPr algn="r">
              <a:defRPr sz="1200"/>
            </a:lvl1pPr>
          </a:lstStyle>
          <a:p>
            <a:fld id="{59A22025-1FEC-A745-A639-895AD86B8734}" type="datetimeFigureOut">
              <a:rPr lang="en-US" smtClean="0"/>
              <a:t>9/15/26</a:t>
            </a:fld>
            <a:endParaRPr lang="en-US"/>
          </a:p>
        </p:txBody>
      </p:sp>
      <p:sp>
        <p:nvSpPr>
          <p:cNvPr id="4" name="Slide Image Placeholder 3"/>
          <p:cNvSpPr>
            <a:spLocks noGrp="1" noRot="1" noChangeAspect="1"/>
          </p:cNvSpPr>
          <p:nvPr>
            <p:ph type="sldImg" idx="2"/>
          </p:nvPr>
        </p:nvSpPr>
        <p:spPr>
          <a:xfrm>
            <a:off x="2419350" y="1162050"/>
            <a:ext cx="2171700" cy="3136900"/>
          </a:xfrm>
          <a:prstGeom prst="rect">
            <a:avLst/>
          </a:prstGeom>
          <a:noFill/>
          <a:ln w="12700">
            <a:solidFill>
              <a:prstClr val="black"/>
            </a:solidFill>
          </a:ln>
        </p:spPr>
        <p:txBody>
          <a:bodyPr vert="horz" lIns="91433" tIns="45716" rIns="91433" bIns="45716" rtlCol="0" anchor="ctr"/>
          <a:lstStyle/>
          <a:p>
            <a:endParaRPr lang="en-US"/>
          </a:p>
        </p:txBody>
      </p:sp>
      <p:sp>
        <p:nvSpPr>
          <p:cNvPr id="5" name="Notes Placeholder 4"/>
          <p:cNvSpPr>
            <a:spLocks noGrp="1"/>
          </p:cNvSpPr>
          <p:nvPr>
            <p:ph type="body" sz="quarter" idx="3"/>
          </p:nvPr>
        </p:nvSpPr>
        <p:spPr>
          <a:xfrm>
            <a:off x="701041" y="4473893"/>
            <a:ext cx="5608319" cy="3660457"/>
          </a:xfrm>
          <a:prstGeom prst="rect">
            <a:avLst/>
          </a:prstGeom>
        </p:spPr>
        <p:txBody>
          <a:bodyPr vert="horz" lIns="91433" tIns="45716" rIns="91433" bIns="45716"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829968"/>
            <a:ext cx="3037840" cy="466434"/>
          </a:xfrm>
          <a:prstGeom prst="rect">
            <a:avLst/>
          </a:prstGeom>
        </p:spPr>
        <p:txBody>
          <a:bodyPr vert="horz" lIns="91433" tIns="45716" rIns="91433" bIns="45716"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4"/>
          </a:xfrm>
          <a:prstGeom prst="rect">
            <a:avLst/>
          </a:prstGeom>
        </p:spPr>
        <p:txBody>
          <a:bodyPr vert="horz" lIns="91433" tIns="45716" rIns="91433" bIns="45716" rtlCol="0" anchor="b"/>
          <a:lstStyle>
            <a:lvl1pPr algn="r">
              <a:defRPr sz="1200"/>
            </a:lvl1pPr>
          </a:lstStyle>
          <a:p>
            <a:fld id="{42390A1A-84A7-294C-B092-148E1C214EE6}" type="slidenum">
              <a:rPr lang="en-US" smtClean="0"/>
              <a:t>‹#›</a:t>
            </a:fld>
            <a:endParaRPr lang="en-US"/>
          </a:p>
        </p:txBody>
      </p:sp>
    </p:spTree>
    <p:extLst>
      <p:ext uri="{BB962C8B-B14F-4D97-AF65-F5344CB8AC3E}">
        <p14:creationId xmlns:p14="http://schemas.microsoft.com/office/powerpoint/2010/main" val="4029823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Sunday Roast Menu</a:t>
            </a:r>
          </a:p>
        </p:txBody>
      </p:sp>
      <p:sp>
        <p:nvSpPr>
          <p:cNvPr id="4" name="Slide Number Placeholder 3"/>
          <p:cNvSpPr>
            <a:spLocks noGrp="1"/>
          </p:cNvSpPr>
          <p:nvPr>
            <p:ph type="sldNum" sz="quarter" idx="5"/>
          </p:nvPr>
        </p:nvSpPr>
        <p:spPr/>
        <p:txBody>
          <a:bodyPr/>
          <a:lstStyle/>
          <a:p>
            <a:fld id="{42390A1A-84A7-294C-B092-148E1C214EE6}" type="slidenum">
              <a:rPr lang="en-US" smtClean="0"/>
              <a:t>1</a:t>
            </a:fld>
            <a:endParaRPr lang="en-US"/>
          </a:p>
        </p:txBody>
      </p:sp>
    </p:spTree>
    <p:extLst>
      <p:ext uri="{BB962C8B-B14F-4D97-AF65-F5344CB8AC3E}">
        <p14:creationId xmlns:p14="http://schemas.microsoft.com/office/powerpoint/2010/main" val="1453980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GB"/>
              <a:t>Click to edit Master title style</a:t>
            </a:r>
            <a:endParaRPr lang="en-US"/>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39C2F534-2F24-0349-BF60-A6B4325F6E82}" type="datetimeFigureOut">
              <a:rPr lang="en-US" smtClean="0"/>
              <a:t>9/15/26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1AA342-253B-ED43-80DF-42F16ED32213}" type="slidenum">
              <a:rPr lang="en-US" smtClean="0"/>
              <a:t>‹#›</a:t>
            </a:fld>
            <a:endParaRPr lang="en-US"/>
          </a:p>
        </p:txBody>
      </p:sp>
    </p:spTree>
    <p:extLst>
      <p:ext uri="{BB962C8B-B14F-4D97-AF65-F5344CB8AC3E}">
        <p14:creationId xmlns:p14="http://schemas.microsoft.com/office/powerpoint/2010/main" val="2644858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9C2F534-2F24-0349-BF60-A6B4325F6E82}" type="datetimeFigureOut">
              <a:rPr lang="en-US" smtClean="0"/>
              <a:t>9/15/26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1AA342-253B-ED43-80DF-42F16ED32213}" type="slidenum">
              <a:rPr lang="en-US" smtClean="0"/>
              <a:t>‹#›</a:t>
            </a:fld>
            <a:endParaRPr lang="en-US"/>
          </a:p>
        </p:txBody>
      </p:sp>
    </p:spTree>
    <p:extLst>
      <p:ext uri="{BB962C8B-B14F-4D97-AF65-F5344CB8AC3E}">
        <p14:creationId xmlns:p14="http://schemas.microsoft.com/office/powerpoint/2010/main" val="3016747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GB"/>
              <a:t>Click to edit Master title style</a:t>
            </a:r>
            <a:endParaRPr lang="en-US"/>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39C2F534-2F24-0349-BF60-A6B4325F6E82}" type="datetimeFigureOut">
              <a:rPr lang="en-US" smtClean="0"/>
              <a:t>9/15/26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1AA342-253B-ED43-80DF-42F16ED32213}" type="slidenum">
              <a:rPr lang="en-US" smtClean="0"/>
              <a:t>‹#›</a:t>
            </a:fld>
            <a:endParaRPr lang="en-US"/>
          </a:p>
        </p:txBody>
      </p:sp>
    </p:spTree>
    <p:extLst>
      <p:ext uri="{BB962C8B-B14F-4D97-AF65-F5344CB8AC3E}">
        <p14:creationId xmlns:p14="http://schemas.microsoft.com/office/powerpoint/2010/main" val="3012200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71488"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471863" y="2637014"/>
            <a:ext cx="2914650" cy="628526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39C2F534-2F24-0349-BF60-A6B4325F6E82}" type="datetimeFigureOut">
              <a:rPr lang="en-US" smtClean="0"/>
              <a:t>9/15/26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1AA342-253B-ED43-80DF-42F16ED32213}" type="slidenum">
              <a:rPr lang="en-US" smtClean="0"/>
              <a:t>‹#›</a:t>
            </a:fld>
            <a:endParaRPr lang="en-US"/>
          </a:p>
        </p:txBody>
      </p:sp>
    </p:spTree>
    <p:extLst>
      <p:ext uri="{BB962C8B-B14F-4D97-AF65-F5344CB8AC3E}">
        <p14:creationId xmlns:p14="http://schemas.microsoft.com/office/powerpoint/2010/main" val="4246285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GB"/>
              <a:t>Click to edit Master title style</a:t>
            </a:r>
            <a:endParaRPr lang="en-US"/>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39C2F534-2F24-0349-BF60-A6B4325F6E82}" type="datetimeFigureOut">
              <a:rPr lang="en-US" smtClean="0"/>
              <a:t>9/15/26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1AA342-253B-ED43-80DF-42F16ED32213}" type="slidenum">
              <a:rPr lang="en-US" smtClean="0"/>
              <a:t>‹#›</a:t>
            </a:fld>
            <a:endParaRPr lang="en-US"/>
          </a:p>
        </p:txBody>
      </p:sp>
    </p:spTree>
    <p:extLst>
      <p:ext uri="{BB962C8B-B14F-4D97-AF65-F5344CB8AC3E}">
        <p14:creationId xmlns:p14="http://schemas.microsoft.com/office/powerpoint/2010/main" val="1368740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39C2F534-2F24-0349-BF60-A6B4325F6E82}" type="datetimeFigureOut">
              <a:rPr lang="en-US" smtClean="0"/>
              <a:t>9/15/26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1AA342-253B-ED43-80DF-42F16ED32213}" type="slidenum">
              <a:rPr lang="en-US" smtClean="0"/>
              <a:t>‹#›</a:t>
            </a:fld>
            <a:endParaRPr lang="en-US"/>
          </a:p>
        </p:txBody>
      </p:sp>
    </p:spTree>
    <p:extLst>
      <p:ext uri="{BB962C8B-B14F-4D97-AF65-F5344CB8AC3E}">
        <p14:creationId xmlns:p14="http://schemas.microsoft.com/office/powerpoint/2010/main" val="1773218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2F534-2F24-0349-BF60-A6B4325F6E82}" type="datetimeFigureOut">
              <a:rPr lang="en-US" smtClean="0"/>
              <a:t>9/15/26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1AA342-253B-ED43-80DF-42F16ED32213}" type="slidenum">
              <a:rPr lang="en-US" smtClean="0"/>
              <a:t>‹#›</a:t>
            </a:fld>
            <a:endParaRPr lang="en-US"/>
          </a:p>
        </p:txBody>
      </p:sp>
    </p:spTree>
    <p:extLst>
      <p:ext uri="{BB962C8B-B14F-4D97-AF65-F5344CB8AC3E}">
        <p14:creationId xmlns:p14="http://schemas.microsoft.com/office/powerpoint/2010/main" val="1768391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a:p>
        </p:txBody>
      </p:sp>
      <p:sp>
        <p:nvSpPr>
          <p:cNvPr id="3" name="Content Placeholder 2"/>
          <p:cNvSpPr>
            <a:spLocks noGrp="1"/>
          </p:cNvSpPr>
          <p:nvPr>
            <p:ph idx="1"/>
          </p:nvPr>
        </p:nvSpPr>
        <p:spPr>
          <a:xfrm>
            <a:off x="2915543" y="1426282"/>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39C2F534-2F24-0349-BF60-A6B4325F6E82}" type="datetimeFigureOut">
              <a:rPr lang="en-US" smtClean="0"/>
              <a:t>9/15/26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1AA342-253B-ED43-80DF-42F16ED32213}" type="slidenum">
              <a:rPr lang="en-US" smtClean="0"/>
              <a:t>‹#›</a:t>
            </a:fld>
            <a:endParaRPr lang="en-US"/>
          </a:p>
        </p:txBody>
      </p:sp>
    </p:spTree>
    <p:extLst>
      <p:ext uri="{BB962C8B-B14F-4D97-AF65-F5344CB8AC3E}">
        <p14:creationId xmlns:p14="http://schemas.microsoft.com/office/powerpoint/2010/main" val="2670743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GB"/>
              <a:t>Click to edit Master title style</a:t>
            </a:r>
            <a:endParaRPr lang="en-US"/>
          </a:p>
        </p:txBody>
      </p:sp>
      <p:sp>
        <p:nvSpPr>
          <p:cNvPr id="3" name="Picture Placeholder 2"/>
          <p:cNvSpPr>
            <a:spLocks noGrp="1" noChangeAspect="1"/>
          </p:cNvSpPr>
          <p:nvPr>
            <p:ph type="pic" idx="1"/>
          </p:nvPr>
        </p:nvSpPr>
        <p:spPr>
          <a:xfrm>
            <a:off x="2915543" y="1426282"/>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39C2F534-2F24-0349-BF60-A6B4325F6E82}" type="datetimeFigureOut">
              <a:rPr lang="en-US" smtClean="0"/>
              <a:t>9/15/26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1AA342-253B-ED43-80DF-42F16ED32213}" type="slidenum">
              <a:rPr lang="en-US" smtClean="0"/>
              <a:t>‹#›</a:t>
            </a:fld>
            <a:endParaRPr lang="en-US"/>
          </a:p>
        </p:txBody>
      </p:sp>
    </p:spTree>
    <p:extLst>
      <p:ext uri="{BB962C8B-B14F-4D97-AF65-F5344CB8AC3E}">
        <p14:creationId xmlns:p14="http://schemas.microsoft.com/office/powerpoint/2010/main" val="3001900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9C2F534-2F24-0349-BF60-A6B4325F6E82}" type="datetimeFigureOut">
              <a:rPr lang="en-US" smtClean="0"/>
              <a:t>9/15/26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1AA342-253B-ED43-80DF-42F16ED32213}" type="slidenum">
              <a:rPr lang="en-US" smtClean="0"/>
              <a:t>‹#›</a:t>
            </a:fld>
            <a:endParaRPr lang="en-US"/>
          </a:p>
        </p:txBody>
      </p:sp>
    </p:spTree>
    <p:extLst>
      <p:ext uri="{BB962C8B-B14F-4D97-AF65-F5344CB8AC3E}">
        <p14:creationId xmlns:p14="http://schemas.microsoft.com/office/powerpoint/2010/main" val="3627346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39C2F534-2F24-0349-BF60-A6B4325F6E82}" type="datetimeFigureOut">
              <a:rPr lang="en-US" smtClean="0"/>
              <a:t>9/15/26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1AA342-253B-ED43-80DF-42F16ED32213}" type="slidenum">
              <a:rPr lang="en-US" smtClean="0"/>
              <a:t>‹#›</a:t>
            </a:fld>
            <a:endParaRPr lang="en-US"/>
          </a:p>
        </p:txBody>
      </p:sp>
    </p:spTree>
    <p:extLst>
      <p:ext uri="{BB962C8B-B14F-4D97-AF65-F5344CB8AC3E}">
        <p14:creationId xmlns:p14="http://schemas.microsoft.com/office/powerpoint/2010/main" val="2652379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71487"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39C2F534-2F24-0349-BF60-A6B4325F6E82}" type="datetimeFigureOut">
              <a:rPr lang="en-US" smtClean="0"/>
              <a:t>9/15/26</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041AA342-253B-ED43-80DF-42F16ED32213}" type="slidenum">
              <a:rPr lang="en-US" smtClean="0"/>
              <a:t>‹#›</a:t>
            </a:fld>
            <a:endParaRPr lang="en-US"/>
          </a:p>
        </p:txBody>
      </p:sp>
    </p:spTree>
    <p:extLst>
      <p:ext uri="{BB962C8B-B14F-4D97-AF65-F5344CB8AC3E}">
        <p14:creationId xmlns:p14="http://schemas.microsoft.com/office/powerpoint/2010/main" val="17817790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DE97BAAA-572C-B517-3550-EECE11508F58}"/>
              </a:ext>
            </a:extLst>
          </p:cNvPr>
          <p:cNvSpPr/>
          <p:nvPr/>
        </p:nvSpPr>
        <p:spPr>
          <a:xfrm>
            <a:off x="286518" y="8376468"/>
            <a:ext cx="6269898" cy="390191"/>
          </a:xfrm>
          <a:prstGeom prst="rect">
            <a:avLst/>
          </a:prstGeom>
          <a:solidFill>
            <a:schemeClr val="bg1">
              <a:lumMod val="85000"/>
              <a:alpha val="2394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37F00D2E-E737-0543-84B6-B53D3F8D2D26}"/>
              </a:ext>
            </a:extLst>
          </p:cNvPr>
          <p:cNvSpPr/>
          <p:nvPr/>
        </p:nvSpPr>
        <p:spPr>
          <a:xfrm>
            <a:off x="139794" y="3483054"/>
            <a:ext cx="6578377" cy="1659772"/>
          </a:xfrm>
          <a:prstGeom prst="rect">
            <a:avLst/>
          </a:prstGeom>
          <a:solidFill>
            <a:schemeClr val="bg1">
              <a:lumMod val="85000"/>
              <a:alpha val="2394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E7BE09B0-F4A6-AEE8-4CC8-4377C87A9162}"/>
              </a:ext>
            </a:extLst>
          </p:cNvPr>
          <p:cNvSpPr txBox="1"/>
          <p:nvPr/>
        </p:nvSpPr>
        <p:spPr>
          <a:xfrm>
            <a:off x="-9" y="2024131"/>
            <a:ext cx="6857992" cy="1464503"/>
          </a:xfrm>
          <a:prstGeom prst="rect">
            <a:avLst/>
          </a:prstGeom>
          <a:noFill/>
        </p:spPr>
        <p:txBody>
          <a:bodyPr wrap="square" rtlCol="0">
            <a:spAutoFit/>
          </a:bodyPr>
          <a:lstStyle/>
          <a:p>
            <a:pPr algn="ctr">
              <a:spcBef>
                <a:spcPts val="400"/>
              </a:spcBef>
              <a:spcAft>
                <a:spcPts val="200"/>
              </a:spcAft>
            </a:pPr>
            <a:r>
              <a:rPr lang="en-US" sz="1200" spc="100">
                <a:latin typeface="Playfair Display" pitchFamily="2" charset="77"/>
                <a:ea typeface="Lato" panose="020F0502020204030203" pitchFamily="34" charset="0"/>
                <a:cs typeface="Lato" panose="020F0502020204030203" pitchFamily="34" charset="0"/>
              </a:rPr>
              <a:t>TO START</a:t>
            </a:r>
          </a:p>
          <a:p>
            <a:pPr algn="ctr">
              <a:spcAft>
                <a:spcPts val="300"/>
              </a:spcAft>
            </a:pPr>
            <a:r>
              <a:rPr lang="en-GB" sz="900">
                <a:latin typeface="Lato" panose="020F0502020204030203" pitchFamily="34" charset="0"/>
                <a:cs typeface="Lato" panose="020F0502020204030203" pitchFamily="34" charset="0"/>
              </a:rPr>
              <a:t>Kitchen Garden vegetable soup, freshly baked focaccia (VE)</a:t>
            </a:r>
          </a:p>
          <a:p>
            <a:pPr algn="ctr">
              <a:spcAft>
                <a:spcPts val="300"/>
              </a:spcAft>
            </a:pPr>
            <a:r>
              <a:rPr lang="en-GB" sz="900">
                <a:latin typeface="Lato" panose="020F0502020204030203" pitchFamily="34" charset="0"/>
                <a:cs typeface="Lato" panose="020F0502020204030203" pitchFamily="34" charset="0"/>
              </a:rPr>
              <a:t>Oakley arancini, smoked Finan haddock, Comté cheese, warm tartare sauce</a:t>
            </a:r>
          </a:p>
          <a:p>
            <a:pPr algn="ctr">
              <a:spcAft>
                <a:spcPts val="300"/>
              </a:spcAft>
            </a:pPr>
            <a:r>
              <a:rPr lang="en-GB" sz="900">
                <a:latin typeface="Lato" panose="020F0502020204030203" pitchFamily="34" charset="0"/>
                <a:cs typeface="Lato" panose="020F0502020204030203" pitchFamily="34" charset="0"/>
              </a:rPr>
              <a:t>Monkfish scampi, spiced chilli &amp; garlic fondue </a:t>
            </a:r>
          </a:p>
          <a:p>
            <a:pPr algn="ctr">
              <a:spcAft>
                <a:spcPts val="300"/>
              </a:spcAft>
            </a:pPr>
            <a:r>
              <a:rPr lang="en-GB" sz="900">
                <a:latin typeface="Lato" panose="020F0502020204030203" pitchFamily="34" charset="0"/>
                <a:cs typeface="Lato" panose="020F0502020204030203" pitchFamily="34" charset="0"/>
              </a:rPr>
              <a:t>Open ravioli of rabbit, wild mushrooms, mascarpone, black truffle, parmesan</a:t>
            </a:r>
          </a:p>
          <a:p>
            <a:pPr algn="ctr">
              <a:spcAft>
                <a:spcPts val="300"/>
              </a:spcAft>
            </a:pPr>
            <a:r>
              <a:rPr lang="en-GB" sz="900" i="1">
                <a:latin typeface="Lato" panose="020F0502020204030203" pitchFamily="34" charset="0"/>
                <a:cs typeface="Lato" panose="020F0502020204030203" pitchFamily="34" charset="0"/>
              </a:rPr>
              <a:t>Wookey Hole </a:t>
            </a:r>
            <a:r>
              <a:rPr lang="en-GB" sz="900">
                <a:latin typeface="Lato" panose="020F0502020204030203" pitchFamily="34" charset="0"/>
                <a:cs typeface="Lato" panose="020F0502020204030203" pitchFamily="34" charset="0"/>
              </a:rPr>
              <a:t>cheddar &amp; onion tart, French onion jus (V) </a:t>
            </a:r>
          </a:p>
          <a:p>
            <a:pPr algn="ctr">
              <a:spcAft>
                <a:spcPts val="300"/>
              </a:spcAft>
            </a:pPr>
            <a:r>
              <a:rPr lang="en-GB" sz="900">
                <a:latin typeface="Lato" panose="020F0502020204030203" pitchFamily="34" charset="0"/>
                <a:cs typeface="Lato" panose="020F0502020204030203" pitchFamily="34" charset="0"/>
              </a:rPr>
              <a:t>Oakley Tiger prawn cocktail, “Bloody Mary” mayonnaise, Tobiko caviar, baby gem lettuce, tomato salsa, avocado mousse, pickled cucumbers, brown bread croute (V)</a:t>
            </a:r>
          </a:p>
        </p:txBody>
      </p:sp>
      <p:sp>
        <p:nvSpPr>
          <p:cNvPr id="8" name="TextBox 7">
            <a:extLst>
              <a:ext uri="{FF2B5EF4-FFF2-40B4-BE49-F238E27FC236}">
                <a16:creationId xmlns:a16="http://schemas.microsoft.com/office/drawing/2014/main" id="{F65623B9-4C32-8E86-DF78-38B5605859FA}"/>
              </a:ext>
            </a:extLst>
          </p:cNvPr>
          <p:cNvSpPr txBox="1"/>
          <p:nvPr/>
        </p:nvSpPr>
        <p:spPr>
          <a:xfrm>
            <a:off x="24677" y="3512926"/>
            <a:ext cx="6812524" cy="1605568"/>
          </a:xfrm>
          <a:prstGeom prst="rect">
            <a:avLst/>
          </a:prstGeom>
          <a:noFill/>
        </p:spPr>
        <p:txBody>
          <a:bodyPr wrap="square" rtlCol="0">
            <a:spAutoFit/>
          </a:bodyPr>
          <a:lstStyle/>
          <a:p>
            <a:pPr algn="ctr"/>
            <a:r>
              <a:rPr lang="en-US" sz="1200" spc="100">
                <a:latin typeface="Playfair Display" pitchFamily="2" charset="77"/>
                <a:ea typeface="Lato" panose="020F0502020204030203" pitchFamily="34" charset="0"/>
                <a:cs typeface="Lato" panose="020F0502020204030203" pitchFamily="34" charset="0"/>
              </a:rPr>
              <a:t>ROASTS</a:t>
            </a:r>
          </a:p>
          <a:p>
            <a:pPr algn="ctr">
              <a:spcBef>
                <a:spcPts val="400"/>
              </a:spcBef>
              <a:spcAft>
                <a:spcPts val="400"/>
              </a:spcAft>
            </a:pPr>
            <a:r>
              <a:rPr lang="en-GB" sz="900" i="1">
                <a:latin typeface="Lato" panose="020F0502020204030203" pitchFamily="34" charset="0"/>
                <a:ea typeface="Lato" panose="020F0502020204030203" pitchFamily="34" charset="0"/>
                <a:cs typeface="Lato" panose="020F0502020204030203" pitchFamily="34" charset="0"/>
              </a:rPr>
              <a:t>All of our roasts are served with thyme &amp; garlic roast potatoes, roasted roots, Oakley Garden greens &amp; gravy</a:t>
            </a:r>
          </a:p>
          <a:p>
            <a:pPr algn="ctr">
              <a:spcBef>
                <a:spcPts val="400"/>
              </a:spcBef>
            </a:pPr>
            <a:r>
              <a:rPr lang="en-US" sz="900">
                <a:latin typeface="Lato" panose="020F0502020204030203" pitchFamily="34" charset="0"/>
                <a:ea typeface="Lato" panose="020F0502020204030203" pitchFamily="34" charset="0"/>
                <a:cs typeface="Lato" panose="020F0502020204030203" pitchFamily="34" charset="0"/>
              </a:rPr>
              <a:t>Oakley roast sharing board for two, </a:t>
            </a:r>
            <a:r>
              <a:rPr lang="en-US" sz="900" i="1">
                <a:latin typeface="Lato" panose="020F0502020204030203" pitchFamily="34" charset="0"/>
                <a:ea typeface="Lato" panose="020F0502020204030203" pitchFamily="34" charset="0"/>
                <a:cs typeface="Lato" panose="020F0502020204030203" pitchFamily="34" charset="0"/>
              </a:rPr>
              <a:t>Bower Farm </a:t>
            </a:r>
            <a:r>
              <a:rPr lang="en-US" sz="900">
                <a:latin typeface="Lato" panose="020F0502020204030203" pitchFamily="34" charset="0"/>
                <a:ea typeface="Lato" panose="020F0502020204030203" pitchFamily="34" charset="0"/>
                <a:cs typeface="Lato" panose="020F0502020204030203" pitchFamily="34" charset="0"/>
              </a:rPr>
              <a:t>sirloin of beef, </a:t>
            </a:r>
            <a:r>
              <a:rPr lang="en-US" sz="900" i="1">
                <a:latin typeface="Lato" panose="020F0502020204030203" pitchFamily="34" charset="0"/>
                <a:ea typeface="Lato" panose="020F0502020204030203" pitchFamily="34" charset="0"/>
                <a:cs typeface="Lato" panose="020F0502020204030203" pitchFamily="34" charset="0"/>
              </a:rPr>
              <a:t>Bower Farm </a:t>
            </a:r>
            <a:r>
              <a:rPr lang="en-US" sz="900">
                <a:latin typeface="Lato" panose="020F0502020204030203" pitchFamily="34" charset="0"/>
                <a:ea typeface="Lato" panose="020F0502020204030203" pitchFamily="34" charset="0"/>
                <a:cs typeface="Lato" panose="020F0502020204030203" pitchFamily="34" charset="0"/>
              </a:rPr>
              <a:t>roast chicken, Berkshire slow-cooked pork shoulder, apple sauce, Oakley Garden vegetables, red wine gravy </a:t>
            </a:r>
            <a:r>
              <a:rPr lang="en-US" sz="900" b="1" i="1">
                <a:latin typeface="Lato" panose="020F0502020204030203" pitchFamily="34" charset="0"/>
                <a:ea typeface="Lato" panose="020F0502020204030203" pitchFamily="34" charset="0"/>
                <a:cs typeface="Lato" panose="020F0502020204030203" pitchFamily="34" charset="0"/>
              </a:rPr>
              <a:t>(£10 Supplement)</a:t>
            </a:r>
            <a:endParaRPr lang="en-GB" sz="900" b="1" i="1">
              <a:latin typeface="Lato" panose="020F0502020204030203" pitchFamily="34" charset="0"/>
              <a:ea typeface="Lato" panose="020F0502020204030203" pitchFamily="34" charset="0"/>
              <a:cs typeface="Lato" panose="020F0502020204030203" pitchFamily="34" charset="0"/>
            </a:endParaRPr>
          </a:p>
          <a:p>
            <a:pPr algn="ctr">
              <a:spcBef>
                <a:spcPts val="400"/>
              </a:spcBef>
            </a:pPr>
            <a:r>
              <a:rPr lang="en-GB" sz="900" i="1">
                <a:latin typeface="Lato" panose="020F0502020204030203" pitchFamily="34" charset="0"/>
                <a:ea typeface="Lato" panose="020F0502020204030203" pitchFamily="34" charset="0"/>
                <a:cs typeface="Lato" panose="020F0502020204030203" pitchFamily="34" charset="0"/>
              </a:rPr>
              <a:t>Bower Farm </a:t>
            </a:r>
            <a:r>
              <a:rPr lang="en-GB" sz="900">
                <a:latin typeface="Lato" panose="020F0502020204030203" pitchFamily="34" charset="0"/>
                <a:ea typeface="Lato" panose="020F0502020204030203" pitchFamily="34" charset="0"/>
                <a:cs typeface="Lato" panose="020F0502020204030203" pitchFamily="34" charset="0"/>
              </a:rPr>
              <a:t>sirloin of</a:t>
            </a:r>
            <a:r>
              <a:rPr lang="en-GB" sz="900" i="1">
                <a:latin typeface="Lato" panose="020F0502020204030203" pitchFamily="34" charset="0"/>
                <a:ea typeface="Lato" panose="020F0502020204030203" pitchFamily="34" charset="0"/>
                <a:cs typeface="Lato" panose="020F0502020204030203" pitchFamily="34" charset="0"/>
              </a:rPr>
              <a:t> </a:t>
            </a:r>
            <a:r>
              <a:rPr lang="en-GB" sz="900">
                <a:latin typeface="Lato" panose="020F0502020204030203" pitchFamily="34" charset="0"/>
                <a:ea typeface="Lato" panose="020F0502020204030203" pitchFamily="34" charset="0"/>
                <a:cs typeface="Lato" panose="020F0502020204030203" pitchFamily="34" charset="0"/>
              </a:rPr>
              <a:t>beef (served pink), Yorkshire pudding, red wine gravy</a:t>
            </a:r>
          </a:p>
          <a:p>
            <a:pPr algn="ctr">
              <a:spcBef>
                <a:spcPts val="400"/>
              </a:spcBef>
            </a:pPr>
            <a:r>
              <a:rPr lang="en-GB" sz="900">
                <a:latin typeface="Lato" panose="020F0502020204030203" pitchFamily="34" charset="0"/>
                <a:ea typeface="Lato" panose="020F0502020204030203" pitchFamily="34" charset="0"/>
                <a:cs typeface="Lato" panose="020F0502020204030203" pitchFamily="34" charset="0"/>
              </a:rPr>
              <a:t>Berkshire pork shoulder, Oakley apple sauce, red wine gravy</a:t>
            </a:r>
          </a:p>
          <a:p>
            <a:pPr algn="ctr">
              <a:spcBef>
                <a:spcPts val="400"/>
              </a:spcBef>
            </a:pPr>
            <a:r>
              <a:rPr lang="en-GB" sz="900" i="1">
                <a:latin typeface="Lato" panose="020F0502020204030203" pitchFamily="34" charset="0"/>
                <a:ea typeface="Lato" panose="020F0502020204030203" pitchFamily="34" charset="0"/>
                <a:cs typeface="Lato" panose="020F0502020204030203" pitchFamily="34" charset="0"/>
              </a:rPr>
              <a:t>Bower Farm </a:t>
            </a:r>
            <a:r>
              <a:rPr lang="en-GB" sz="900">
                <a:latin typeface="Lato" panose="020F0502020204030203" pitchFamily="34" charset="0"/>
                <a:ea typeface="Lato" panose="020F0502020204030203" pitchFamily="34" charset="0"/>
                <a:cs typeface="Lato" panose="020F0502020204030203" pitchFamily="34" charset="0"/>
              </a:rPr>
              <a:t>chicken, sage &amp; onion stuffing, red wine gravy</a:t>
            </a:r>
          </a:p>
          <a:p>
            <a:pPr algn="ctr">
              <a:spcBef>
                <a:spcPts val="400"/>
              </a:spcBef>
            </a:pPr>
            <a:r>
              <a:rPr lang="en-GB" sz="900">
                <a:latin typeface="Lato" panose="020F0502020204030203" pitchFamily="34" charset="0"/>
                <a:ea typeface="Lato" panose="020F0502020204030203" pitchFamily="34" charset="0"/>
                <a:cs typeface="Lato" panose="020F0502020204030203" pitchFamily="34" charset="0"/>
              </a:rPr>
              <a:t>Charred pumpkin steak, rosemary &amp; garlic potatoes, seasonal vegetables, vegetable gravy (VE)</a:t>
            </a:r>
          </a:p>
        </p:txBody>
      </p:sp>
      <p:sp>
        <p:nvSpPr>
          <p:cNvPr id="13" name="TextBox 12">
            <a:extLst>
              <a:ext uri="{FF2B5EF4-FFF2-40B4-BE49-F238E27FC236}">
                <a16:creationId xmlns:a16="http://schemas.microsoft.com/office/drawing/2014/main" id="{702B631D-BE2A-F86A-CEA6-2585D9AF9FF5}"/>
              </a:ext>
            </a:extLst>
          </p:cNvPr>
          <p:cNvSpPr txBox="1"/>
          <p:nvPr/>
        </p:nvSpPr>
        <p:spPr>
          <a:xfrm>
            <a:off x="1" y="721179"/>
            <a:ext cx="6857999" cy="246221"/>
          </a:xfrm>
          <a:prstGeom prst="rect">
            <a:avLst/>
          </a:prstGeom>
          <a:noFill/>
        </p:spPr>
        <p:txBody>
          <a:bodyPr wrap="square">
            <a:spAutoFit/>
          </a:bodyPr>
          <a:lstStyle/>
          <a:p>
            <a:pPr algn="ctr"/>
            <a:r>
              <a:rPr lang="en-US" sz="1000">
                <a:latin typeface="Playfair Display" pitchFamily="2" charset="77"/>
                <a:ea typeface="Lato" panose="020F0502020204030203" pitchFamily="34" charset="0"/>
                <a:cs typeface="Lato" panose="020F0502020204030203" pitchFamily="34" charset="0"/>
              </a:rPr>
              <a:t>Served every Sunday | 12pm – 9pm</a:t>
            </a:r>
          </a:p>
        </p:txBody>
      </p:sp>
      <p:sp>
        <p:nvSpPr>
          <p:cNvPr id="11" name="TextBox 10">
            <a:extLst>
              <a:ext uri="{FF2B5EF4-FFF2-40B4-BE49-F238E27FC236}">
                <a16:creationId xmlns:a16="http://schemas.microsoft.com/office/drawing/2014/main" id="{4235F7D1-70F4-A11F-7E0B-0BB2AE75834A}"/>
              </a:ext>
            </a:extLst>
          </p:cNvPr>
          <p:cNvSpPr txBox="1"/>
          <p:nvPr/>
        </p:nvSpPr>
        <p:spPr>
          <a:xfrm>
            <a:off x="0" y="8433063"/>
            <a:ext cx="6858000" cy="276999"/>
          </a:xfrm>
          <a:prstGeom prst="rect">
            <a:avLst/>
          </a:prstGeom>
          <a:noFill/>
        </p:spPr>
        <p:txBody>
          <a:bodyPr wrap="square">
            <a:spAutoFit/>
          </a:bodyPr>
          <a:lstStyle/>
          <a:p>
            <a:pPr algn="ctr"/>
            <a:r>
              <a:rPr lang="en-US" sz="1200" spc="100">
                <a:latin typeface="Playfair Display" pitchFamily="2" charset="77"/>
                <a:ea typeface="Lato" panose="020F0502020204030203" pitchFamily="34" charset="0"/>
                <a:cs typeface="Lato" panose="020F0502020204030203" pitchFamily="34" charset="0"/>
              </a:rPr>
              <a:t>2 courses - £38    3 courses - £42</a:t>
            </a:r>
            <a:endParaRPr lang="en-GB" sz="1200" spc="100">
              <a:latin typeface="Playfair Display" pitchFamily="2" charset="77"/>
            </a:endParaRPr>
          </a:p>
        </p:txBody>
      </p:sp>
      <p:sp>
        <p:nvSpPr>
          <p:cNvPr id="9" name="Rectangle 8">
            <a:extLst>
              <a:ext uri="{FF2B5EF4-FFF2-40B4-BE49-F238E27FC236}">
                <a16:creationId xmlns:a16="http://schemas.microsoft.com/office/drawing/2014/main" id="{81649263-FCDA-623A-F9F9-F5CB26FA307B}"/>
              </a:ext>
            </a:extLst>
          </p:cNvPr>
          <p:cNvSpPr/>
          <p:nvPr/>
        </p:nvSpPr>
        <p:spPr>
          <a:xfrm>
            <a:off x="286518" y="8844337"/>
            <a:ext cx="5347366" cy="851352"/>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E1B8A03F-512C-80EC-7F9A-86364F2B61F7}"/>
              </a:ext>
            </a:extLst>
          </p:cNvPr>
          <p:cNvSpPr txBox="1"/>
          <p:nvPr/>
        </p:nvSpPr>
        <p:spPr>
          <a:xfrm>
            <a:off x="296864" y="8896511"/>
            <a:ext cx="5337020" cy="738664"/>
          </a:xfrm>
          <a:prstGeom prst="rect">
            <a:avLst/>
          </a:prstGeom>
          <a:noFill/>
        </p:spPr>
        <p:txBody>
          <a:bodyPr wrap="square">
            <a:spAutoFit/>
          </a:bodyPr>
          <a:lstStyle/>
          <a:p>
            <a:pPr algn="ctr"/>
            <a:r>
              <a:rPr lang="en-GB" sz="600" b="1" i="1" spc="100"/>
              <a:t>V</a:t>
            </a:r>
            <a:r>
              <a:rPr lang="en-GB" sz="600" b="1" spc="100"/>
              <a:t> – Suitable for vegetarians   </a:t>
            </a:r>
            <a:r>
              <a:rPr lang="en-GB" sz="600" b="1" i="1" spc="100"/>
              <a:t>Ve</a:t>
            </a:r>
            <a:r>
              <a:rPr lang="en-GB" sz="600" b="1" spc="100"/>
              <a:t> – Suitable for vegans   ** - Can be made</a:t>
            </a:r>
            <a:br>
              <a:rPr lang="en-GB" sz="600" b="1" spc="100"/>
            </a:br>
            <a:r>
              <a:rPr lang="en-GB" sz="600" i="1">
                <a:effectLst/>
                <a:latin typeface="Lato" panose="020F0502020204030203" pitchFamily="34" charset="0"/>
              </a:rPr>
              <a:t>Dinner inclusive bedroom package food allowance is up to £</a:t>
            </a:r>
            <a:r>
              <a:rPr lang="en-GB" sz="600" i="1">
                <a:latin typeface="Lato" panose="020F0502020204030203" pitchFamily="34" charset="0"/>
              </a:rPr>
              <a:t>4</a:t>
            </a:r>
            <a:r>
              <a:rPr lang="en-GB" sz="600" i="1">
                <a:effectLst/>
                <a:latin typeface="Lato" panose="020F0502020204030203" pitchFamily="34" charset="0"/>
              </a:rPr>
              <a:t>5 per person. Dinner allowance excludes beverages and is only available from the Glasshouse Restaurant menu. Overage payable on departure. A discretionary optional service charge of 10% will be added to your bill.</a:t>
            </a:r>
          </a:p>
          <a:p>
            <a:pPr algn="ctr"/>
            <a:r>
              <a:rPr lang="en-GB" sz="600" i="1">
                <a:effectLst/>
                <a:latin typeface="Lato" panose="020F0502020204030203" pitchFamily="34" charset="0"/>
              </a:rPr>
              <a:t>Not all the ingredients used in our dishes are listed on the menu, therefore please ensure that you inform your server of any allergies or intolerances before placing your order. All our food is prepared at the time of ordering and to the highest possible standard. It is however, prepared in a kitchen where gluten, nuts and dairy are present. Whilst we endeavour to serve allergen request meals, our kitchen contains all allergens and we cannot guarantee that there is not a risk of cross contamination. For a complete allergen chart please ask a member of our staff or scan the QR code</a:t>
            </a:r>
            <a:endParaRPr lang="en-GB" sz="600">
              <a:effectLst/>
              <a:latin typeface="Lato" panose="020F0502020204030203" pitchFamily="34" charset="0"/>
            </a:endParaRPr>
          </a:p>
        </p:txBody>
      </p:sp>
      <p:sp>
        <p:nvSpPr>
          <p:cNvPr id="15" name="TextBox 14">
            <a:extLst>
              <a:ext uri="{FF2B5EF4-FFF2-40B4-BE49-F238E27FC236}">
                <a16:creationId xmlns:a16="http://schemas.microsoft.com/office/drawing/2014/main" id="{E2E03A81-4F82-B194-4C2E-9A60B71628A3}"/>
              </a:ext>
            </a:extLst>
          </p:cNvPr>
          <p:cNvSpPr txBox="1"/>
          <p:nvPr/>
        </p:nvSpPr>
        <p:spPr>
          <a:xfrm>
            <a:off x="-124477" y="5143712"/>
            <a:ext cx="7106920" cy="984885"/>
          </a:xfrm>
          <a:prstGeom prst="rect">
            <a:avLst/>
          </a:prstGeom>
          <a:noFill/>
        </p:spPr>
        <p:txBody>
          <a:bodyPr wrap="square" rtlCol="0">
            <a:spAutoFit/>
          </a:bodyPr>
          <a:lstStyle/>
          <a:p>
            <a:pPr algn="ctr"/>
            <a:r>
              <a:rPr lang="en-US" sz="1200" spc="100">
                <a:latin typeface="Playfair Display" pitchFamily="2" charset="77"/>
                <a:ea typeface="Lato" panose="020F0502020204030203" pitchFamily="34" charset="0"/>
                <a:cs typeface="Lato" panose="020F0502020204030203" pitchFamily="34" charset="0"/>
              </a:rPr>
              <a:t>MAINS</a:t>
            </a:r>
          </a:p>
          <a:p>
            <a:pPr algn="ctr">
              <a:spcBef>
                <a:spcPts val="300"/>
              </a:spcBef>
            </a:pPr>
            <a:r>
              <a:rPr lang="en-GB" sz="900">
                <a:latin typeface="Lato" panose="020F0502020204030203" pitchFamily="34" charset="0"/>
                <a:cs typeface="Lato" panose="020F0502020204030203" pitchFamily="34" charset="0"/>
              </a:rPr>
              <a:t>Beer-battered fish of the day, triple-cooked chips, minted mushy peas, homemade tartare sauce</a:t>
            </a:r>
          </a:p>
          <a:p>
            <a:pPr algn="ctr">
              <a:spcBef>
                <a:spcPts val="300"/>
              </a:spcBef>
            </a:pPr>
            <a:r>
              <a:rPr lang="en-GB" sz="900">
                <a:latin typeface="Lato" panose="020F0502020204030203" pitchFamily="34" charset="0"/>
                <a:cs typeface="Lato" panose="020F0502020204030203" pitchFamily="34" charset="0"/>
              </a:rPr>
              <a:t>Barley risotto, Oakley Kitchen Garden baby vegetables, herbs (VE)</a:t>
            </a:r>
          </a:p>
          <a:p>
            <a:pPr algn="ctr">
              <a:spcBef>
                <a:spcPts val="300"/>
              </a:spcBef>
            </a:pPr>
            <a:r>
              <a:rPr lang="en-GB" sz="900">
                <a:latin typeface="Lato" panose="020F0502020204030203" pitchFamily="34" charset="0"/>
                <a:cs typeface="Lato" panose="020F0502020204030203" pitchFamily="34" charset="0"/>
              </a:rPr>
              <a:t>Oakley Burger – Bower Farm Venison smash burger, Oakley smoked cheddar, red onion jam, burger sauce, triple-cooked chips</a:t>
            </a:r>
          </a:p>
          <a:p>
            <a:pPr algn="ctr">
              <a:spcBef>
                <a:spcPts val="300"/>
              </a:spcBef>
            </a:pPr>
            <a:r>
              <a:rPr lang="en-GB" sz="900">
                <a:latin typeface="Lato" panose="020F0502020204030203" pitchFamily="34" charset="0"/>
                <a:cs typeface="Lato" panose="020F0502020204030203" pitchFamily="34" charset="0"/>
              </a:rPr>
              <a:t>Add – Cashel blue cheese, Maple-cured bacon, Beer-battered onion rings | £3 each</a:t>
            </a:r>
          </a:p>
        </p:txBody>
      </p:sp>
      <p:sp>
        <p:nvSpPr>
          <p:cNvPr id="16" name="TextBox 15">
            <a:extLst>
              <a:ext uri="{FF2B5EF4-FFF2-40B4-BE49-F238E27FC236}">
                <a16:creationId xmlns:a16="http://schemas.microsoft.com/office/drawing/2014/main" id="{2005BE87-77EE-6F13-2807-B297E0CF5AE8}"/>
              </a:ext>
            </a:extLst>
          </p:cNvPr>
          <p:cNvSpPr txBox="1"/>
          <p:nvPr/>
        </p:nvSpPr>
        <p:spPr>
          <a:xfrm>
            <a:off x="-17" y="6098065"/>
            <a:ext cx="6858000" cy="984885"/>
          </a:xfrm>
          <a:prstGeom prst="rect">
            <a:avLst/>
          </a:prstGeom>
          <a:noFill/>
        </p:spPr>
        <p:txBody>
          <a:bodyPr wrap="square" rtlCol="0">
            <a:spAutoFit/>
          </a:bodyPr>
          <a:lstStyle/>
          <a:p>
            <a:pPr algn="ctr"/>
            <a:r>
              <a:rPr lang="en-US" sz="1200" spc="100">
                <a:latin typeface="Playfair Display" pitchFamily="2" charset="77"/>
                <a:ea typeface="Lato" panose="020F0502020204030203" pitchFamily="34" charset="0"/>
                <a:cs typeface="Lato" panose="020F0502020204030203" pitchFamily="34" charset="0"/>
              </a:rPr>
              <a:t>SIDES </a:t>
            </a:r>
          </a:p>
          <a:p>
            <a:pPr algn="ctr">
              <a:spcBef>
                <a:spcPts val="300"/>
              </a:spcBef>
            </a:pPr>
            <a:r>
              <a:rPr lang="en-GB" sz="900">
                <a:latin typeface="Lato" panose="020F0502020204030203" pitchFamily="34" charset="0"/>
                <a:ea typeface="Lato" panose="020F0502020204030203" pitchFamily="34" charset="0"/>
                <a:cs typeface="Lato" panose="020F0502020204030203" pitchFamily="34" charset="0"/>
              </a:rPr>
              <a:t>Triple-cooked chips, smoked salt (VE) | 6</a:t>
            </a:r>
          </a:p>
          <a:p>
            <a:pPr algn="ctr">
              <a:spcBef>
                <a:spcPts val="300"/>
              </a:spcBef>
            </a:pPr>
            <a:r>
              <a:rPr lang="en-GB" sz="900">
                <a:latin typeface="Lato" panose="020F0502020204030203" pitchFamily="34" charset="0"/>
                <a:ea typeface="Lato" panose="020F0502020204030203" pitchFamily="34" charset="0"/>
                <a:cs typeface="Lato" panose="020F0502020204030203" pitchFamily="34" charset="0"/>
              </a:rPr>
              <a:t>Oakley Hall Kitchen Garden salad, maple &amp; mustard dressing (VE) | 6</a:t>
            </a:r>
          </a:p>
          <a:p>
            <a:pPr algn="ctr">
              <a:spcBef>
                <a:spcPts val="300"/>
              </a:spcBef>
            </a:pPr>
            <a:r>
              <a:rPr lang="en-GB" sz="900">
                <a:latin typeface="Lato" panose="020F0502020204030203" pitchFamily="34" charset="0"/>
                <a:ea typeface="Lato" panose="020F0502020204030203" pitchFamily="34" charset="0"/>
                <a:cs typeface="Lato" panose="020F0502020204030203" pitchFamily="34" charset="0"/>
              </a:rPr>
              <a:t>Berkshire pigs in blankets | 6</a:t>
            </a:r>
          </a:p>
          <a:p>
            <a:pPr algn="ctr">
              <a:spcBef>
                <a:spcPts val="300"/>
              </a:spcBef>
            </a:pPr>
            <a:r>
              <a:rPr lang="en-GB" sz="900">
                <a:latin typeface="Lato" panose="020F0502020204030203" pitchFamily="34" charset="0"/>
                <a:ea typeface="Lato" panose="020F0502020204030203" pitchFamily="34" charset="0"/>
                <a:cs typeface="Lato" panose="020F0502020204030203" pitchFamily="34" charset="0"/>
              </a:rPr>
              <a:t>Cauliflower, </a:t>
            </a:r>
            <a:r>
              <a:rPr lang="en-GB" sz="900" i="1">
                <a:latin typeface="Lato" panose="020F0502020204030203" pitchFamily="34" charset="0"/>
                <a:ea typeface="Lato" panose="020F0502020204030203" pitchFamily="34" charset="0"/>
                <a:cs typeface="Lato" panose="020F0502020204030203" pitchFamily="34" charset="0"/>
              </a:rPr>
              <a:t>Wookey Hole </a:t>
            </a:r>
            <a:r>
              <a:rPr lang="en-GB" sz="900">
                <a:latin typeface="Lato" panose="020F0502020204030203" pitchFamily="34" charset="0"/>
                <a:ea typeface="Lato" panose="020F0502020204030203" pitchFamily="34" charset="0"/>
                <a:cs typeface="Lato" panose="020F0502020204030203" pitchFamily="34" charset="0"/>
              </a:rPr>
              <a:t>cheddar sauce | 6</a:t>
            </a:r>
          </a:p>
        </p:txBody>
      </p:sp>
      <p:sp>
        <p:nvSpPr>
          <p:cNvPr id="17" name="TextBox 16">
            <a:extLst>
              <a:ext uri="{FF2B5EF4-FFF2-40B4-BE49-F238E27FC236}">
                <a16:creationId xmlns:a16="http://schemas.microsoft.com/office/drawing/2014/main" id="{8EBABE7A-884A-6508-3EAD-4F2DA0D333C4}"/>
              </a:ext>
            </a:extLst>
          </p:cNvPr>
          <p:cNvSpPr txBox="1"/>
          <p:nvPr/>
        </p:nvSpPr>
        <p:spPr>
          <a:xfrm>
            <a:off x="13257" y="7037273"/>
            <a:ext cx="6858000" cy="1300356"/>
          </a:xfrm>
          <a:prstGeom prst="rect">
            <a:avLst/>
          </a:prstGeom>
          <a:noFill/>
        </p:spPr>
        <p:txBody>
          <a:bodyPr wrap="square" rtlCol="0">
            <a:spAutoFit/>
          </a:bodyPr>
          <a:lstStyle/>
          <a:p>
            <a:pPr algn="ctr"/>
            <a:r>
              <a:rPr lang="en-US" sz="1200" spc="100">
                <a:latin typeface="Playfair Display" pitchFamily="2" charset="77"/>
                <a:ea typeface="Lato" panose="020F0502020204030203" pitchFamily="34" charset="0"/>
                <a:cs typeface="Lato" panose="020F0502020204030203" pitchFamily="34" charset="0"/>
              </a:rPr>
              <a:t>DESSERTS</a:t>
            </a:r>
          </a:p>
          <a:p>
            <a:pPr algn="ctr">
              <a:spcAft>
                <a:spcPts val="300"/>
              </a:spcAft>
            </a:pPr>
            <a:r>
              <a:rPr lang="en-GB" sz="900">
                <a:latin typeface="Lato" panose="020F0502020204030203" pitchFamily="34" charset="0"/>
                <a:cs typeface="Lato" panose="020F0502020204030203" pitchFamily="34" charset="0"/>
              </a:rPr>
              <a:t>Blackberry mousse, pickled blackberries, Anzac lemon biscuit (VE) </a:t>
            </a:r>
          </a:p>
          <a:p>
            <a:pPr algn="ctr">
              <a:spcAft>
                <a:spcPts val="300"/>
              </a:spcAft>
            </a:pPr>
            <a:r>
              <a:rPr lang="en-GB" sz="900">
                <a:latin typeface="Lato" panose="020F0502020204030203" pitchFamily="34" charset="0"/>
                <a:cs typeface="Lato" panose="020F0502020204030203" pitchFamily="34" charset="0"/>
              </a:rPr>
              <a:t>Dark chocolate cheesecake, whipped cream, poached cherries (V) </a:t>
            </a:r>
          </a:p>
          <a:p>
            <a:pPr algn="ctr">
              <a:spcAft>
                <a:spcPts val="300"/>
              </a:spcAft>
            </a:pPr>
            <a:r>
              <a:rPr lang="en-GB" sz="900">
                <a:latin typeface="Lato" panose="020F0502020204030203" pitchFamily="34" charset="0"/>
                <a:cs typeface="Lato" panose="020F0502020204030203" pitchFamily="34" charset="0"/>
              </a:rPr>
              <a:t>Caramelised Oakley apple &amp; frangipane tart, cinnamon ice cream (V) </a:t>
            </a:r>
          </a:p>
          <a:p>
            <a:pPr algn="ctr">
              <a:spcAft>
                <a:spcPts val="300"/>
              </a:spcAft>
            </a:pPr>
            <a:r>
              <a:rPr lang="en-GB" sz="900">
                <a:latin typeface="Lato" panose="020F0502020204030203" pitchFamily="34" charset="0"/>
                <a:cs typeface="Lato" panose="020F0502020204030203" pitchFamily="34" charset="0"/>
              </a:rPr>
              <a:t>Affogato, Hampshire roasted coffee beans, vanilla bean ice cream, Biscoff crumb &amp; caramel sauce (V)</a:t>
            </a:r>
          </a:p>
          <a:p>
            <a:pPr algn="ctr">
              <a:spcAft>
                <a:spcPts val="300"/>
              </a:spcAft>
            </a:pPr>
            <a:r>
              <a:rPr lang="en-GB" sz="900">
                <a:latin typeface="Lato" panose="020F0502020204030203" pitchFamily="34" charset="0"/>
                <a:cs typeface="Lato" panose="020F0502020204030203" pitchFamily="34" charset="0"/>
              </a:rPr>
              <a:t>Sticky ginger steamed pudding, lemon thyme custard (V)</a:t>
            </a:r>
          </a:p>
          <a:p>
            <a:pPr algn="ctr">
              <a:spcAft>
                <a:spcPts val="300"/>
              </a:spcAft>
            </a:pPr>
            <a:r>
              <a:rPr lang="en-GB" sz="900">
                <a:latin typeface="Lato" panose="020F0502020204030203" pitchFamily="34" charset="0"/>
                <a:cs typeface="Lato" panose="020F0502020204030203" pitchFamily="34" charset="0"/>
              </a:rPr>
              <a:t>Local artisan cheese, quince jelly, fruit, celery, homemade oat biscuit (V) </a:t>
            </a:r>
            <a:r>
              <a:rPr lang="en-GB" sz="900" b="1" i="1">
                <a:latin typeface="Lato" panose="020F0502020204030203" pitchFamily="34" charset="0"/>
                <a:cs typeface="Lato" panose="020F0502020204030203" pitchFamily="34" charset="0"/>
              </a:rPr>
              <a:t>(£5 supplement)</a:t>
            </a:r>
          </a:p>
        </p:txBody>
      </p:sp>
      <p:sp>
        <p:nvSpPr>
          <p:cNvPr id="10" name="TextBox 9">
            <a:extLst>
              <a:ext uri="{FF2B5EF4-FFF2-40B4-BE49-F238E27FC236}">
                <a16:creationId xmlns:a16="http://schemas.microsoft.com/office/drawing/2014/main" id="{56B59C65-D80C-03ED-10C4-DA02344B698F}"/>
              </a:ext>
            </a:extLst>
          </p:cNvPr>
          <p:cNvSpPr txBox="1"/>
          <p:nvPr/>
        </p:nvSpPr>
        <p:spPr>
          <a:xfrm>
            <a:off x="13257" y="935353"/>
            <a:ext cx="6816420" cy="1174681"/>
          </a:xfrm>
          <a:prstGeom prst="rect">
            <a:avLst/>
          </a:prstGeom>
          <a:noFill/>
        </p:spPr>
        <p:txBody>
          <a:bodyPr wrap="square" rtlCol="0">
            <a:spAutoFit/>
          </a:bodyPr>
          <a:lstStyle/>
          <a:p>
            <a:pPr algn="ctr">
              <a:spcBef>
                <a:spcPts val="400"/>
              </a:spcBef>
              <a:spcAft>
                <a:spcPts val="400"/>
              </a:spcAft>
            </a:pPr>
            <a:r>
              <a:rPr lang="en-US" sz="1200" spc="100">
                <a:latin typeface="Playfair Display" pitchFamily="2" charset="77"/>
                <a:ea typeface="Lato" panose="020F0502020204030203" pitchFamily="34" charset="0"/>
                <a:cs typeface="Lato" panose="020F0502020204030203" pitchFamily="34" charset="0"/>
              </a:rPr>
              <a:t>WHILE YOU WAIT</a:t>
            </a:r>
          </a:p>
          <a:p>
            <a:pPr algn="ctr"/>
            <a:r>
              <a:rPr lang="en-GB" sz="900">
                <a:latin typeface="Lato" panose="020F0502020204030203" pitchFamily="34" charset="0"/>
                <a:cs typeface="Lato" panose="020F0502020204030203" pitchFamily="34" charset="0"/>
              </a:rPr>
              <a:t>Selection of homemade freshly baked breads, olive oil, balsamic (V) | 5</a:t>
            </a:r>
          </a:p>
          <a:p>
            <a:pPr algn="ctr">
              <a:spcBef>
                <a:spcPts val="300"/>
              </a:spcBef>
            </a:pPr>
            <a:r>
              <a:rPr lang="en-GB" sz="900">
                <a:latin typeface="Lato" panose="020F0502020204030203" pitchFamily="34" charset="0"/>
                <a:cs typeface="Lato" panose="020F0502020204030203" pitchFamily="34" charset="0"/>
              </a:rPr>
              <a:t>Warm </a:t>
            </a:r>
            <a:r>
              <a:rPr lang="en-GB" sz="900" i="1">
                <a:latin typeface="Lato" panose="020F0502020204030203" pitchFamily="34" charset="0"/>
                <a:cs typeface="Lato" panose="020F0502020204030203" pitchFamily="34" charset="0"/>
              </a:rPr>
              <a:t>Wookey Hole </a:t>
            </a:r>
            <a:r>
              <a:rPr lang="en-GB" sz="900">
                <a:latin typeface="Lato" panose="020F0502020204030203" pitchFamily="34" charset="0"/>
                <a:cs typeface="Lato" panose="020F0502020204030203" pitchFamily="34" charset="0"/>
              </a:rPr>
              <a:t>cheddar &amp; chive scones, cream cheese, chilli honey jam | 5</a:t>
            </a:r>
          </a:p>
          <a:p>
            <a:pPr algn="ctr">
              <a:spcBef>
                <a:spcPts val="300"/>
              </a:spcBef>
            </a:pPr>
            <a:r>
              <a:rPr lang="en-GB" sz="900">
                <a:latin typeface="Lato" panose="020F0502020204030203" pitchFamily="34" charset="0"/>
                <a:cs typeface="Lato" panose="020F0502020204030203" pitchFamily="34" charset="0"/>
              </a:rPr>
              <a:t>Italian style olives, thyme &amp; garlic (VE) | 5</a:t>
            </a:r>
          </a:p>
          <a:p>
            <a:pPr algn="ctr">
              <a:spcBef>
                <a:spcPts val="300"/>
              </a:spcBef>
            </a:pPr>
            <a:r>
              <a:rPr lang="en-GB" sz="900">
                <a:latin typeface="Lato" panose="020F0502020204030203" pitchFamily="34" charset="0"/>
                <a:cs typeface="Lato" panose="020F0502020204030203" pitchFamily="34" charset="0"/>
              </a:rPr>
              <a:t>Roasted Padron peppers, chilli &amp; garlic salt (VE) | 7</a:t>
            </a:r>
          </a:p>
          <a:p>
            <a:pPr algn="ctr">
              <a:spcBef>
                <a:spcPts val="300"/>
              </a:spcBef>
            </a:pPr>
            <a:r>
              <a:rPr lang="en-GB" sz="900">
                <a:latin typeface="Lato" panose="020F0502020204030203" pitchFamily="34" charset="0"/>
                <a:cs typeface="Lato" panose="020F0502020204030203" pitchFamily="34" charset="0"/>
              </a:rPr>
              <a:t>Baked rosemary &amp; garlic Camembert, red onion marmalade, crisp bread (V) | 14</a:t>
            </a:r>
          </a:p>
        </p:txBody>
      </p:sp>
      <p:pic>
        <p:nvPicPr>
          <p:cNvPr id="3" name="Picture 2" descr="A qr code on a white background&#10;&#10;AI-generated content may be incorrect.">
            <a:extLst>
              <a:ext uri="{FF2B5EF4-FFF2-40B4-BE49-F238E27FC236}">
                <a16:creationId xmlns:a16="http://schemas.microsoft.com/office/drawing/2014/main" id="{EE734F4A-5B2E-CF94-D370-D320D5282203}"/>
              </a:ext>
            </a:extLst>
          </p:cNvPr>
          <p:cNvPicPr>
            <a:picLocks noChangeAspect="1"/>
          </p:cNvPicPr>
          <p:nvPr/>
        </p:nvPicPr>
        <p:blipFill>
          <a:blip r:embed="rId3"/>
          <a:srcRect l="26053" t="34130" r="26372" b="33164"/>
          <a:stretch>
            <a:fillRect/>
          </a:stretch>
        </p:blipFill>
        <p:spPr>
          <a:xfrm>
            <a:off x="5783775" y="8866174"/>
            <a:ext cx="777361" cy="801615"/>
          </a:xfrm>
          <a:prstGeom prst="rect">
            <a:avLst/>
          </a:prstGeom>
        </p:spPr>
      </p:pic>
      <p:pic>
        <p:nvPicPr>
          <p:cNvPr id="6" name="Picture 5" descr="A close-up of a sign&#10;&#10;AI-generated content may be incorrect.">
            <a:extLst>
              <a:ext uri="{FF2B5EF4-FFF2-40B4-BE49-F238E27FC236}">
                <a16:creationId xmlns:a16="http://schemas.microsoft.com/office/drawing/2014/main" id="{A251A2BD-11C8-A50B-3945-F9C291847944}"/>
              </a:ext>
            </a:extLst>
          </p:cNvPr>
          <p:cNvPicPr>
            <a:picLocks noChangeAspect="1"/>
          </p:cNvPicPr>
          <p:nvPr/>
        </p:nvPicPr>
        <p:blipFill>
          <a:blip r:embed="rId4"/>
          <a:srcRect b="8856"/>
          <a:stretch>
            <a:fillRect/>
          </a:stretch>
        </p:blipFill>
        <p:spPr>
          <a:xfrm>
            <a:off x="2014162" y="-114346"/>
            <a:ext cx="2871222" cy="899732"/>
          </a:xfrm>
          <a:prstGeom prst="rect">
            <a:avLst/>
          </a:prstGeom>
        </p:spPr>
      </p:pic>
    </p:spTree>
    <p:extLst>
      <p:ext uri="{BB962C8B-B14F-4D97-AF65-F5344CB8AC3E}">
        <p14:creationId xmlns:p14="http://schemas.microsoft.com/office/powerpoint/2010/main" val="359989982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8e37849-9e95-4250-8d1f-79b425dd9b1f">
      <Terms xmlns="http://schemas.microsoft.com/office/infopath/2007/PartnerControls"/>
    </lcf76f155ced4ddcb4097134ff3c332f>
    <TaxCatchAll xmlns="44be3b62-27e5-4f8f-8cba-79478f6d415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08E6C394E25C14DA42733EA6EDDDB48" ma:contentTypeVersion="19" ma:contentTypeDescription="Create a new document." ma:contentTypeScope="" ma:versionID="90666ab9b4206828c5ef5d663d909cb5">
  <xsd:schema xmlns:xsd="http://www.w3.org/2001/XMLSchema" xmlns:xs="http://www.w3.org/2001/XMLSchema" xmlns:p="http://schemas.microsoft.com/office/2006/metadata/properties" xmlns:ns2="c8e37849-9e95-4250-8d1f-79b425dd9b1f" xmlns:ns3="44be3b62-27e5-4f8f-8cba-79478f6d415c" targetNamespace="http://schemas.microsoft.com/office/2006/metadata/properties" ma:root="true" ma:fieldsID="4a9dff3856224c9473202a92cb243148" ns2:_="" ns3:_="">
    <xsd:import namespace="c8e37849-9e95-4250-8d1f-79b425dd9b1f"/>
    <xsd:import namespace="44be3b62-27e5-4f8f-8cba-79478f6d415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e37849-9e95-4250-8d1f-79b425dd9b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4808069f-a120-412f-8617-68c29274591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4be3b62-27e5-4f8f-8cba-79478f6d415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8859445-a58a-4021-80ff-5d4f8194384e}" ma:internalName="TaxCatchAll" ma:showField="CatchAllData" ma:web="44be3b62-27e5-4f8f-8cba-79478f6d415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A762FB4-146C-4982-AA21-501D0D4BD513}">
  <ds:schemaRefs>
    <ds:schemaRef ds:uri="http://purl.org/dc/terms/"/>
    <ds:schemaRef ds:uri="c8e37849-9e95-4250-8d1f-79b425dd9b1f"/>
    <ds:schemaRef ds:uri="http://schemas.microsoft.com/office/2006/documentManagement/types"/>
    <ds:schemaRef ds:uri="http://schemas.microsoft.com/office/infopath/2007/PartnerControls"/>
    <ds:schemaRef ds:uri="44be3b62-27e5-4f8f-8cba-79478f6d415c"/>
    <ds:schemaRef ds:uri="http://schemas.openxmlformats.org/package/2006/metadata/core-propertie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30F41955-5004-48E9-9B8B-D1C9C0321D97}">
  <ds:schemaRefs>
    <ds:schemaRef ds:uri="44be3b62-27e5-4f8f-8cba-79478f6d415c"/>
    <ds:schemaRef ds:uri="c8e37849-9e95-4250-8d1f-79b425dd9b1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F3FD5EF-5137-4E7B-BFB5-5112934AB82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0</TotalTime>
  <Words>679</Words>
  <Application>Microsoft Macintosh PowerPoint</Application>
  <PresentationFormat>A4 Paper (210x297 mm)</PresentationFormat>
  <Paragraphs>43</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Lato</vt:lpstr>
      <vt:lpstr>Playfair Display</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Claudia Bridger</dc:creator>
  <cp:lastModifiedBy>Emily Roberts</cp:lastModifiedBy>
  <cp:revision>1</cp:revision>
  <cp:lastPrinted>2026-03-03T16:51:22Z</cp:lastPrinted>
  <dcterms:created xsi:type="dcterms:W3CDTF">2024-01-03T14:58:19Z</dcterms:created>
  <dcterms:modified xsi:type="dcterms:W3CDTF">2026-09-15T08:39:22Z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0x010100F08E6C394E25C14DA42733EA6EDDDB48</vt:lpwstr>
  </property>
  <property fmtid="{D5CDD505-2E9C-101B-9397-08002B2CF9AE}" pid="3" name="MediaServiceImageTags">
    <vt:lpwstr/>
  </property>
</Properties>
</file>